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952" r:id="rId2"/>
    <p:sldId id="944" r:id="rId3"/>
    <p:sldId id="957" r:id="rId4"/>
    <p:sldId id="958" r:id="rId5"/>
    <p:sldId id="959" r:id="rId6"/>
    <p:sldId id="960" r:id="rId7"/>
    <p:sldId id="961" r:id="rId8"/>
    <p:sldId id="962" r:id="rId9"/>
    <p:sldId id="840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695F5BD8-0B81-43CC-AA57-9BB9949432C6}">
          <p14:sldIdLst>
            <p14:sldId id="952"/>
            <p14:sldId id="944"/>
            <p14:sldId id="957"/>
            <p14:sldId id="958"/>
            <p14:sldId id="959"/>
            <p14:sldId id="960"/>
            <p14:sldId id="961"/>
            <p14:sldId id="962"/>
            <p14:sldId id="840"/>
          </p14:sldIdLst>
        </p14:section>
      </p14:sectionLst>
    </p:ext>
    <p:ext uri="{EFAFB233-063F-42B5-8137-9DF3F51BA10A}">
      <p15:sldGuideLst xmlns:p15="http://schemas.microsoft.com/office/powerpoint/2012/main">
        <p15:guide id="2" pos="982" userDrawn="1">
          <p15:clr>
            <a:srgbClr val="A4A3A4"/>
          </p15:clr>
        </p15:guide>
        <p15:guide id="3" pos="2887" userDrawn="1">
          <p15:clr>
            <a:srgbClr val="A4A3A4"/>
          </p15:clr>
        </p15:guide>
        <p15:guide id="4" pos="4793" userDrawn="1">
          <p15:clr>
            <a:srgbClr val="A4A3A4"/>
          </p15:clr>
        </p15:guide>
        <p15:guide id="5" pos="6698" userDrawn="1">
          <p15:clr>
            <a:srgbClr val="A4A3A4"/>
          </p15:clr>
        </p15:guide>
        <p15:guide id="7" orient="horz" pos="2886" userDrawn="1">
          <p15:clr>
            <a:srgbClr val="A4A3A4"/>
          </p15:clr>
        </p15:guide>
        <p15:guide id="8" orient="horz" pos="2296" userDrawn="1">
          <p15:clr>
            <a:srgbClr val="A4A3A4"/>
          </p15:clr>
        </p15:guide>
        <p15:guide id="9" orient="horz" pos="3521" userDrawn="1">
          <p15:clr>
            <a:srgbClr val="A4A3A4"/>
          </p15:clr>
        </p15:guide>
        <p15:guide id="10" orient="horz" pos="41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F20"/>
    <a:srgbClr val="000000"/>
    <a:srgbClr val="EF4123"/>
    <a:srgbClr val="0A0909"/>
    <a:srgbClr val="B15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8" autoAdjust="0"/>
    <p:restoredTop sz="89596" autoAdjust="0"/>
  </p:normalViewPr>
  <p:slideViewPr>
    <p:cSldViewPr>
      <p:cViewPr varScale="1">
        <p:scale>
          <a:sx n="103" d="100"/>
          <a:sy n="103" d="100"/>
        </p:scale>
        <p:origin x="832" y="176"/>
      </p:cViewPr>
      <p:guideLst>
        <p:guide pos="982"/>
        <p:guide pos="2887"/>
        <p:guide pos="4793"/>
        <p:guide pos="6698"/>
        <p:guide orient="horz" pos="2886"/>
        <p:guide orient="horz" pos="2296"/>
        <p:guide orient="horz" pos="3521"/>
        <p:guide orient="horz" pos="411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C48FC-C6A5-498F-80B6-794A0FE80DFA}" type="datetimeFigureOut">
              <a:rPr lang="nb-NO" smtClean="0"/>
              <a:pPr/>
              <a:t>21.10.2024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438FF-6012-4852-B643-7F9F4318D94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267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31DC1-4448-4FC6-A149-E0872D8E0E3C}" type="datetimeFigureOut">
              <a:rPr lang="nb-NO" smtClean="0"/>
              <a:pPr/>
              <a:t>21.10.2024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7975B-31D5-439A-9550-D49BFBC1E39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11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253A0-E039-4CA5-B035-8605F4364006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2362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Totalt 16 medieklipp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7975B-31D5-439A-9550-D49BFBC1E39B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91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1.jpe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96030"/>
            <a:ext cx="10363200" cy="1470025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2800"/>
            <a:ext cx="85344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pic>
        <p:nvPicPr>
          <p:cNvPr id="6" name="Picture 7" descr="hvit logo.png">
            <a:extLst>
              <a:ext uri="{FF2B5EF4-FFF2-40B4-BE49-F238E27FC236}">
                <a16:creationId xmlns:a16="http://schemas.microsoft.com/office/drawing/2014/main" id="{91BF7502-2CC1-BD44-9F7B-5BF2E03A9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408368" y="6044908"/>
            <a:ext cx="2473761" cy="6622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.jpe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7" descr="hvit logo.png">
            <a:extLst>
              <a:ext uri="{FF2B5EF4-FFF2-40B4-BE49-F238E27FC236}">
                <a16:creationId xmlns:a16="http://schemas.microsoft.com/office/drawing/2014/main" id="{009A16D3-011D-1641-AE66-036A42FB9D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847811" y="2348880"/>
            <a:ext cx="6496378" cy="1739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Tittel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95200" y="687600"/>
            <a:ext cx="5587200" cy="1144800"/>
          </a:xfrm>
        </p:spPr>
        <p:txBody>
          <a:bodyPr anchor="ctr">
            <a:normAutofit/>
          </a:bodyPr>
          <a:lstStyle>
            <a:lvl1pPr algn="l">
              <a:defRPr sz="3200"/>
            </a:lvl1pPr>
          </a:lstStyle>
          <a:p>
            <a:r>
              <a:rPr lang="en-US" dirty="0" err="1"/>
              <a:t>Tittel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5200" y="1844824"/>
            <a:ext cx="5587200" cy="4176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4800" y="876300"/>
            <a:ext cx="4891200" cy="3733200"/>
          </a:xfrm>
        </p:spPr>
        <p:txBody>
          <a:bodyPr tIns="1260000"/>
          <a:lstStyle>
            <a:lvl1pPr algn="ctr">
              <a:buNone/>
              <a:defRPr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4800" y="4839900"/>
            <a:ext cx="4891200" cy="118138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b-NO" dirty="0"/>
              <a:t>Bildetekst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1200" y="230400"/>
            <a:ext cx="10368000" cy="1144800"/>
          </a:xfrm>
        </p:spPr>
        <p:txBody>
          <a:bodyPr anchor="ctr">
            <a:normAutofit/>
          </a:bodyPr>
          <a:lstStyle>
            <a:lvl1pPr>
              <a:defRPr sz="2600"/>
            </a:lvl1pPr>
          </a:lstStyle>
          <a:p>
            <a:r>
              <a:rPr lang="en-US" dirty="0" err="1"/>
              <a:t>Tittel</a:t>
            </a:r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11200" y="1220400"/>
            <a:ext cx="10368000" cy="4647600"/>
          </a:xfrm>
        </p:spPr>
        <p:txBody>
          <a:bodyPr tIns="1728000"/>
          <a:lstStyle>
            <a:lvl1pPr algn="ctr">
              <a:buNone/>
              <a:defRPr/>
            </a:lvl1pPr>
          </a:lstStyle>
          <a:p>
            <a:r>
              <a:rPr lang="nb-NO" dirty="0"/>
              <a:t>Sett inn bilde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5962AE1-B152-D448-9916-4A3B956D7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361" y="6093296"/>
            <a:ext cx="2250988" cy="4565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EF41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7" cy="380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EF41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4"/>
            <a:ext cx="5389033" cy="380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63538"/>
            <a:ext cx="10972800" cy="76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Tittel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81" y="6344754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4C61F-126D-4EB7-8245-7A31E46C1EEF}" type="datetimeFigureOut">
              <a:rPr lang="nb-NO" smtClean="0"/>
              <a:pPr/>
              <a:t>21.10.2024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31774" y="6341721"/>
            <a:ext cx="566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1624" y="6341721"/>
            <a:ext cx="877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C5B1B-808E-4BAB-BAAC-85BD90A3F411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 cap="all" baseline="0">
          <a:solidFill>
            <a:srgbClr val="EF412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F412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F4123"/>
        </a:buClr>
        <a:buFont typeface="Arial" pitchFamily="34" charset="0"/>
        <a:buChar char="─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F412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F4123"/>
        </a:buClr>
        <a:buFont typeface="Arial" pitchFamily="34" charset="0"/>
        <a:buChar char="─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F4123"/>
        </a:buClr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56792"/>
            <a:ext cx="7772400" cy="3096343"/>
          </a:xfrm>
          <a:ln>
            <a:noFill/>
          </a:ln>
        </p:spPr>
        <p:txBody>
          <a:bodyPr>
            <a:noAutofit/>
          </a:bodyPr>
          <a:lstStyle/>
          <a:p>
            <a:r>
              <a:rPr lang="nb-NO" dirty="0">
                <a:cs typeface="Helvetica Neue"/>
              </a:rPr>
              <a:t>Norsk varme</a:t>
            </a:r>
            <a:br>
              <a:rPr lang="nb-NO" dirty="0">
                <a:cs typeface="Helvetica Neue"/>
              </a:rPr>
            </a:br>
            <a:br>
              <a:rPr lang="nb-NO" dirty="0">
                <a:cs typeface="Helvetica Neue"/>
              </a:rPr>
            </a:br>
            <a:r>
              <a:rPr lang="nb-NO" sz="2800" b="0" dirty="0">
                <a:cs typeface="Helvetica Neue"/>
              </a:rPr>
              <a:t>Oppsummering av vedfyringens dag 2024</a:t>
            </a:r>
            <a:endParaRPr lang="nb-NO" sz="2800" dirty="0"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82586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255-F6F6-81F2-BE60-1F27809D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Vedfyringens dag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FE768-DC41-7771-13CC-2A461BB56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525963"/>
          </a:xfrm>
        </p:spPr>
        <p:txBody>
          <a:bodyPr/>
          <a:lstStyle/>
          <a:p>
            <a:r>
              <a:rPr lang="nb-NO" dirty="0"/>
              <a:t>Mange gode medieklipp – inkl. i Startsiden, Drammens Tidende, Energi Aktuelt, Sandefjords blad, Lyngdals avis, Radio Nordkapp, Eikerbladet og Lierposten.</a:t>
            </a:r>
          </a:p>
        </p:txBody>
      </p:sp>
      <p:pic>
        <p:nvPicPr>
          <p:cNvPr id="5" name="Bilde 4" descr="Et bilde som inneholder tekst, mann, Menneskeansikt, skjermbilde&#10;&#10;Automatisk generert beskrivelse">
            <a:extLst>
              <a:ext uri="{FF2B5EF4-FFF2-40B4-BE49-F238E27FC236}">
                <a16:creationId xmlns:a16="http://schemas.microsoft.com/office/drawing/2014/main" id="{9C8C9693-027A-6BC8-5EAF-1D9332494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356" y="3470049"/>
            <a:ext cx="4014275" cy="3183905"/>
          </a:xfrm>
          <a:prstGeom prst="rect">
            <a:avLst/>
          </a:prstGeom>
        </p:spPr>
      </p:pic>
      <p:pic>
        <p:nvPicPr>
          <p:cNvPr id="8" name="Bilde 7" descr="Et bilde som inneholder Font, typografi, Grafikk, logo&#10;&#10;Automatisk generert beskrivelse">
            <a:extLst>
              <a:ext uri="{FF2B5EF4-FFF2-40B4-BE49-F238E27FC236}">
                <a16:creationId xmlns:a16="http://schemas.microsoft.com/office/drawing/2014/main" id="{8CB6C9D6-1A56-0F58-2770-A6871FB1C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736" y="3068960"/>
            <a:ext cx="1761904" cy="411111"/>
          </a:xfrm>
          <a:prstGeom prst="rect">
            <a:avLst/>
          </a:prstGeom>
        </p:spPr>
      </p:pic>
      <p:pic>
        <p:nvPicPr>
          <p:cNvPr id="11" name="Bilde 10" descr="Et bilde som inneholder båt, skjermbilde&#10;&#10;Automatisk generert beskrivelse">
            <a:extLst>
              <a:ext uri="{FF2B5EF4-FFF2-40B4-BE49-F238E27FC236}">
                <a16:creationId xmlns:a16="http://schemas.microsoft.com/office/drawing/2014/main" id="{53E3CE07-ACFF-F9AA-35B6-07752B606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24" y="3470049"/>
            <a:ext cx="3791448" cy="3109283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BC5B9379-93DF-1657-9273-73B36F519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4" y="3140968"/>
            <a:ext cx="3524442" cy="3438364"/>
          </a:xfrm>
          <a:prstGeom prst="rect">
            <a:avLst/>
          </a:prstGeom>
        </p:spPr>
      </p:pic>
      <p:pic>
        <p:nvPicPr>
          <p:cNvPr id="18" name="Bilde 17" descr="Et bilde som inneholder Font, Grafikk, typografi, kalligrafi&#10;&#10;Automatisk generert beskrivelse">
            <a:extLst>
              <a:ext uri="{FF2B5EF4-FFF2-40B4-BE49-F238E27FC236}">
                <a16:creationId xmlns:a16="http://schemas.microsoft.com/office/drawing/2014/main" id="{9E5C49CC-A25D-A757-77FE-BB62C5DCA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748" y="3068960"/>
            <a:ext cx="2066236" cy="38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85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flamme, varme, natur, Aske&#10;&#10;Automatisk generert beskrivelse">
            <a:extLst>
              <a:ext uri="{FF2B5EF4-FFF2-40B4-BE49-F238E27FC236}">
                <a16:creationId xmlns:a16="http://schemas.microsoft.com/office/drawing/2014/main" id="{AABA37CE-198A-5C99-BB52-855C67F4A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61" y="533805"/>
            <a:ext cx="3672408" cy="3471259"/>
          </a:xfrm>
          <a:prstGeom prst="rect">
            <a:avLst/>
          </a:prstGeom>
        </p:spPr>
      </p:pic>
      <p:pic>
        <p:nvPicPr>
          <p:cNvPr id="7" name="Bilde 6" descr="Et bilde som inneholder tekst, skjermbilde, Font, dokument&#10;&#10;Automatisk generert beskrivelse">
            <a:extLst>
              <a:ext uri="{FF2B5EF4-FFF2-40B4-BE49-F238E27FC236}">
                <a16:creationId xmlns:a16="http://schemas.microsoft.com/office/drawing/2014/main" id="{6B85AEB6-C89F-0C85-544A-B1DFDA9B9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43" y="214170"/>
            <a:ext cx="4149957" cy="3137035"/>
          </a:xfrm>
          <a:prstGeom prst="rect">
            <a:avLst/>
          </a:prstGeom>
        </p:spPr>
      </p:pic>
      <p:pic>
        <p:nvPicPr>
          <p:cNvPr id="9" name="Bilde 8" descr="Et bilde som inneholder tekst, skjermbilde, Font, dokument&#10;&#10;Automatisk generert beskrivelse">
            <a:extLst>
              <a:ext uri="{FF2B5EF4-FFF2-40B4-BE49-F238E27FC236}">
                <a16:creationId xmlns:a16="http://schemas.microsoft.com/office/drawing/2014/main" id="{3D844D57-3FA3-25CE-59DE-21555251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43" y="3386741"/>
            <a:ext cx="4141151" cy="3471259"/>
          </a:xfrm>
          <a:prstGeom prst="rect">
            <a:avLst/>
          </a:prstGeom>
        </p:spPr>
      </p:pic>
      <p:pic>
        <p:nvPicPr>
          <p:cNvPr id="11" name="Bilde 10" descr="Et bilde som inneholder tekst, avis, klær, jeans&#10;&#10;Automatisk generert beskrivelse">
            <a:extLst>
              <a:ext uri="{FF2B5EF4-FFF2-40B4-BE49-F238E27FC236}">
                <a16:creationId xmlns:a16="http://schemas.microsoft.com/office/drawing/2014/main" id="{56335629-2238-51C4-3AC2-35D9F85EB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980728"/>
            <a:ext cx="3363566" cy="5019995"/>
          </a:xfrm>
          <a:prstGeom prst="rect">
            <a:avLst/>
          </a:prstGeom>
        </p:spPr>
      </p:pic>
      <p:pic>
        <p:nvPicPr>
          <p:cNvPr id="13" name="Bilde 12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B16C6277-AB48-4D2A-6AAF-D7CD29FA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14170"/>
            <a:ext cx="1757306" cy="357176"/>
          </a:xfrm>
          <a:prstGeom prst="rect">
            <a:avLst/>
          </a:prstGeom>
        </p:spPr>
      </p:pic>
      <p:pic>
        <p:nvPicPr>
          <p:cNvPr id="15" name="Bilde 14" descr="Et bilde som inneholder skjermbilde, brann, ildsted, natur&#10;&#10;Automatisk generert beskrivelse">
            <a:extLst>
              <a:ext uri="{FF2B5EF4-FFF2-40B4-BE49-F238E27FC236}">
                <a16:creationId xmlns:a16="http://schemas.microsoft.com/office/drawing/2014/main" id="{BADCBAA4-1C08-2B18-C3F0-A01ECBEEA6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10" y="4118088"/>
            <a:ext cx="3363565" cy="273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4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7C1AD5-7A81-3B01-7B66-8D7B4301D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Vedfyringens dag 2024</a:t>
            </a:r>
          </a:p>
        </p:txBody>
      </p:sp>
      <p:pic>
        <p:nvPicPr>
          <p:cNvPr id="5" name="Bilde 4" descr="Et bilde som inneholder tekst, skjermbilde, line, Plottdiagram&#10;&#10;Automatisk generert beskrivelse">
            <a:extLst>
              <a:ext uri="{FF2B5EF4-FFF2-40B4-BE49-F238E27FC236}">
                <a16:creationId xmlns:a16="http://schemas.microsoft.com/office/drawing/2014/main" id="{1E57A5D9-E4DC-0177-C68C-52990B9F8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292619"/>
            <a:ext cx="7772400" cy="4040169"/>
          </a:xfrm>
          <a:prstGeom prst="rect">
            <a:avLst/>
          </a:prstGeom>
        </p:spPr>
      </p:pic>
      <p:pic>
        <p:nvPicPr>
          <p:cNvPr id="7" name="Bilde 6" descr="Et bilde som inneholder tekst, Font, algebra, guide&#10;&#10;Automatisk generert beskrivelse">
            <a:extLst>
              <a:ext uri="{FF2B5EF4-FFF2-40B4-BE49-F238E27FC236}">
                <a16:creationId xmlns:a16="http://schemas.microsoft.com/office/drawing/2014/main" id="{839A1CE8-7F9B-C20E-D268-347AC6797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471" y="2348880"/>
            <a:ext cx="1879600" cy="16256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82E46E0-81A0-10D5-4CBF-8FFF53B8E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024462"/>
            <a:ext cx="3467100" cy="1270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067EDE-7721-6024-4CEE-F0E843B5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29" y="1556792"/>
            <a:ext cx="10972800" cy="4525963"/>
          </a:xfrm>
        </p:spPr>
        <p:txBody>
          <a:bodyPr/>
          <a:lstStyle/>
          <a:p>
            <a:r>
              <a:rPr lang="nb-NO" dirty="0"/>
              <a:t>Godt engasjement også på Ekte Varme </a:t>
            </a:r>
          </a:p>
        </p:txBody>
      </p:sp>
    </p:spTree>
    <p:extLst>
      <p:ext uri="{BB962C8B-B14F-4D97-AF65-F5344CB8AC3E}">
        <p14:creationId xmlns:p14="http://schemas.microsoft.com/office/powerpoint/2010/main" val="588631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216A26-7D56-9D7F-0B0A-4BC91616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Vedfyringens dag 2024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08D4382-4457-9EE3-415D-6C1779217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525963"/>
          </a:xfrm>
        </p:spPr>
        <p:txBody>
          <a:bodyPr/>
          <a:lstStyle/>
          <a:p>
            <a:r>
              <a:rPr lang="nb-NO" b="0" i="0" dirty="0">
                <a:effectLst/>
                <a:latin typeface="Tahoma" panose="020B0604030504040204" pitchFamily="34" charset="0"/>
              </a:rPr>
              <a:t>Dagen ble godt markert av våre samarbeidspartnere og medlemmer i sosiale medier og gjennom egne kanaler. </a:t>
            </a:r>
          </a:p>
          <a:p>
            <a:r>
              <a:rPr lang="nb-NO" b="0" i="0" dirty="0">
                <a:effectLst/>
                <a:latin typeface="Tahoma" panose="020B0604030504040204" pitchFamily="34" charset="0"/>
              </a:rPr>
              <a:t>Vi fikk også god hjelp av andre organisasjoner, som ObsBygg, Vestfoldmuseene og Norges Støperitekniske Forening, som fremmet dagen i sine kanaler.</a:t>
            </a:r>
            <a:endParaRPr lang="nb-NO" dirty="0"/>
          </a:p>
        </p:txBody>
      </p:sp>
      <p:pic>
        <p:nvPicPr>
          <p:cNvPr id="5" name="Bilde 4" descr="Et bilde som inneholder tekst, skjermbilde, Nettside, Nettsted&#10;&#10;Automatisk generert beskrivelse">
            <a:extLst>
              <a:ext uri="{FF2B5EF4-FFF2-40B4-BE49-F238E27FC236}">
                <a16:creationId xmlns:a16="http://schemas.microsoft.com/office/drawing/2014/main" id="{F3DC46D4-42C3-58AC-CF06-1AD9CCF05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47" y="3656441"/>
            <a:ext cx="4360853" cy="2629551"/>
          </a:xfrm>
          <a:prstGeom prst="rect">
            <a:avLst/>
          </a:prstGeom>
        </p:spPr>
      </p:pic>
      <p:pic>
        <p:nvPicPr>
          <p:cNvPr id="7" name="Bilde 6" descr="Et bilde som inneholder skjermbilde, tekst, innendørs, vegg&#10;&#10;Automatisk generert beskrivelse">
            <a:extLst>
              <a:ext uri="{FF2B5EF4-FFF2-40B4-BE49-F238E27FC236}">
                <a16:creationId xmlns:a16="http://schemas.microsoft.com/office/drawing/2014/main" id="{6F65AD55-3440-753C-A199-1E0DF22A2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36" y="3152718"/>
            <a:ext cx="4360854" cy="3549532"/>
          </a:xfrm>
          <a:prstGeom prst="rect">
            <a:avLst/>
          </a:prstGeom>
        </p:spPr>
      </p:pic>
      <p:pic>
        <p:nvPicPr>
          <p:cNvPr id="9" name="Bilde 8" descr="Et bilde som inneholder tekst, ildsted, Menneskeansikt, klær&#10;&#10;Automatisk generert beskrivelse">
            <a:extLst>
              <a:ext uri="{FF2B5EF4-FFF2-40B4-BE49-F238E27FC236}">
                <a16:creationId xmlns:a16="http://schemas.microsoft.com/office/drawing/2014/main" id="{823DE7BD-F805-9406-3DDD-ADAE9B043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" y="3234065"/>
            <a:ext cx="3569477" cy="3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69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7F4DD-E4C3-D739-73C2-FD397699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Vedfyringens dag 2024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4AEC04-2570-6787-621D-4D93EA692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525963"/>
          </a:xfrm>
        </p:spPr>
        <p:txBody>
          <a:bodyPr/>
          <a:lstStyle/>
          <a:p>
            <a:r>
              <a:rPr lang="nb-NO" dirty="0"/>
              <a:t>Stort engasjement for innholdet rundt Vedfyringens dag i sosiale medier</a:t>
            </a:r>
          </a:p>
          <a:p>
            <a:pPr lvl="1"/>
            <a:r>
              <a:rPr lang="nb-NO" dirty="0"/>
              <a:t>På Facebook nådde vi ut til over 195.000 i perioden hvor vi kommuniserte om Vedfyringens dag</a:t>
            </a:r>
          </a:p>
          <a:p>
            <a:pPr lvl="1"/>
            <a:r>
              <a:rPr lang="nb-NO" dirty="0"/>
              <a:t>Rundt 14.000 engasjerte seg i innleggene som ble lagt ut</a:t>
            </a:r>
          </a:p>
          <a:p>
            <a:pPr lvl="1"/>
            <a:endParaRPr lang="nb-NO" dirty="0"/>
          </a:p>
          <a:p>
            <a:endParaRPr lang="nb-NO" dirty="0"/>
          </a:p>
        </p:txBody>
      </p:sp>
      <p:pic>
        <p:nvPicPr>
          <p:cNvPr id="5" name="Bilde 4" descr="Et bilde som inneholder tekst, skjermbilde, logo, Nettsted&#10;&#10;Automatisk generert beskrivelse">
            <a:extLst>
              <a:ext uri="{FF2B5EF4-FFF2-40B4-BE49-F238E27FC236}">
                <a16:creationId xmlns:a16="http://schemas.microsoft.com/office/drawing/2014/main" id="{2DE78C6C-5302-4B8D-FD88-139622741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790494"/>
            <a:ext cx="4026743" cy="3965600"/>
          </a:xfrm>
          <a:prstGeom prst="rect">
            <a:avLst/>
          </a:prstGeom>
        </p:spPr>
      </p:pic>
      <p:pic>
        <p:nvPicPr>
          <p:cNvPr id="7" name="Bilde 6" descr="Et bilde som inneholder sky, himmel, tekst, skjermbilde&#10;&#10;Automatisk generert beskrivelse">
            <a:extLst>
              <a:ext uri="{FF2B5EF4-FFF2-40B4-BE49-F238E27FC236}">
                <a16:creationId xmlns:a16="http://schemas.microsoft.com/office/drawing/2014/main" id="{B1C8F1A0-13B0-D197-C683-FB4B305F7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07" y="2790494"/>
            <a:ext cx="4086013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kst, skjermbilde, sky, utendørs&#10;&#10;Automatisk generert beskrivelse">
            <a:extLst>
              <a:ext uri="{FF2B5EF4-FFF2-40B4-BE49-F238E27FC236}">
                <a16:creationId xmlns:a16="http://schemas.microsoft.com/office/drawing/2014/main" id="{906CA20D-F35F-5EEF-E8BB-1B821C669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4887805" cy="6858000"/>
          </a:xfrm>
          <a:prstGeom prst="rect">
            <a:avLst/>
          </a:prstGeom>
        </p:spPr>
      </p:pic>
      <p:pic>
        <p:nvPicPr>
          <p:cNvPr id="11" name="Bilde 10" descr="Et bilde som inneholder tekst, skjermbilde, utendørs, katalog&#10;&#10;Automatisk generert beskrivelse">
            <a:extLst>
              <a:ext uri="{FF2B5EF4-FFF2-40B4-BE49-F238E27FC236}">
                <a16:creationId xmlns:a16="http://schemas.microsoft.com/office/drawing/2014/main" id="{0BB5C2F0-580F-747B-AD98-C6A268D92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64" y="0"/>
            <a:ext cx="5203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14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AE4EFD-86F1-B66F-A248-FA7F4AA7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Annet nylig mediearbeid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2A5B7BA-AD3D-B033-171A-EC45D4FE00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69" t="19826" r="6936" b="5815"/>
          <a:stretch/>
        </p:blipFill>
        <p:spPr>
          <a:xfrm>
            <a:off x="43601" y="1659362"/>
            <a:ext cx="3899990" cy="482280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6902E4F-2DB0-A436-E027-8808E48CEC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09" t="19826" r="9446" b="5815"/>
          <a:stretch/>
        </p:blipFill>
        <p:spPr>
          <a:xfrm>
            <a:off x="4188375" y="1659363"/>
            <a:ext cx="3751072" cy="482280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BF63774-6B91-33BF-7401-F5B4366FF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1332738"/>
            <a:ext cx="3695218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9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334200"/>
      </p:ext>
    </p:extLst>
  </p:cSld>
  <p:clrMapOvr>
    <a:masterClrMapping/>
  </p:clrMapOvr>
</p:sld>
</file>

<file path=ppt/theme/theme1.xml><?xml version="1.0" encoding="utf-8"?>
<a:theme xmlns:a="http://schemas.openxmlformats.org/drawingml/2006/main" name="Norsk_Varme_PPT">
  <a:themeElements>
    <a:clrScheme name="Norsk Varme">
      <a:dk1>
        <a:sysClr val="windowText" lastClr="000000"/>
      </a:dk1>
      <a:lt1>
        <a:sysClr val="window" lastClr="FFFFFF"/>
      </a:lt1>
      <a:dk2>
        <a:srgbClr val="F7941E"/>
      </a:dk2>
      <a:lt2>
        <a:srgbClr val="EEECE1"/>
      </a:lt2>
      <a:accent1>
        <a:srgbClr val="EF4123"/>
      </a:accent1>
      <a:accent2>
        <a:srgbClr val="F7941E"/>
      </a:accent2>
      <a:accent3>
        <a:srgbClr val="BF280D"/>
      </a:accent3>
      <a:accent4>
        <a:srgbClr val="C87007"/>
      </a:accent4>
      <a:accent5>
        <a:srgbClr val="F58C7A"/>
      </a:accent5>
      <a:accent6>
        <a:srgbClr val="FABE77"/>
      </a:accent6>
      <a:hlink>
        <a:srgbClr val="0000FF"/>
      </a:hlink>
      <a:folHlink>
        <a:srgbClr val="800080"/>
      </a:folHlink>
    </a:clrScheme>
    <a:fontScheme name="Norsk Var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141</Words>
  <Application>Microsoft Macintosh PowerPoint</Application>
  <PresentationFormat>Widescreen</PresentationFormat>
  <Paragraphs>16</Paragraphs>
  <Slides>9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Arial</vt:lpstr>
      <vt:lpstr>Calibri</vt:lpstr>
      <vt:lpstr>Helvetica Neue</vt:lpstr>
      <vt:lpstr>Tahoma</vt:lpstr>
      <vt:lpstr>Norsk_Varme_PPT</vt:lpstr>
      <vt:lpstr>Norsk varme  Oppsummering av vedfyringens dag 2024</vt:lpstr>
      <vt:lpstr>Vedfyringens dag 2024</vt:lpstr>
      <vt:lpstr>PowerPoint-presentasjon</vt:lpstr>
      <vt:lpstr>Vedfyringens dag 2024</vt:lpstr>
      <vt:lpstr>Vedfyringens dag 2024</vt:lpstr>
      <vt:lpstr>Vedfyringens dag 2024</vt:lpstr>
      <vt:lpstr>PowerPoint-presentasjon</vt:lpstr>
      <vt:lpstr>Annet nylig mediearbeid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Norsk varme</dc:title>
  <dc:creator>Rune Mørck Wergeland</dc:creator>
  <cp:lastModifiedBy>Madeleine Nordengen</cp:lastModifiedBy>
  <cp:revision>75</cp:revision>
  <dcterms:created xsi:type="dcterms:W3CDTF">2020-06-15T21:27:55Z</dcterms:created>
  <dcterms:modified xsi:type="dcterms:W3CDTF">2024-10-21T15:03:33Z</dcterms:modified>
</cp:coreProperties>
</file>